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88" r:id="rId3"/>
    <p:sldId id="289" r:id="rId4"/>
    <p:sldId id="290" r:id="rId5"/>
    <p:sldId id="257" r:id="rId6"/>
    <p:sldId id="291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9144000" cy="5143500" type="screen16x9"/>
  <p:notesSz cx="6858000" cy="9144000"/>
  <p:embeddedFontLst>
    <p:embeddedFont>
      <p:font typeface="Economica" panose="02000506040000020004" pitchFamily="2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B2A3EA-6C9A-41C2-95E3-6FB58293D2AB}">
  <a:tblStyle styleId="{31B2A3EA-6C9A-41C2-95E3-6FB58293D2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1b871d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1b871d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1b871db5_0_1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1b871db5_0_1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1b871db5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1b871db5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1b871db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1b871db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1b871db5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1b871db5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1b871db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1b871db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5f012394_1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5f012394_1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5f012394_1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5f012394_1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5f012394_1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5f012394_1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1b871db5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1b871db5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b871db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b871db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1b871db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1b871db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498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1b871db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1b871db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1b871db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1b871db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1b871db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1b871db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1b871db5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1b871db5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1b871db5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1b871db5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1b871db5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1b871db5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1b871db5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1b871db5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1b871db5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1b871db5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1b871db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1b871db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1b871db5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1b871db5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1b871db5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1b871db5_0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929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1b871db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1b871db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1b871db5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1b871db5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1b871db5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1b871db5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1b871db5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1b871db5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1b871db5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1b871db5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5f012394_1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5f012394_1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1b871db5_0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1b871db5_0_1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1b871db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1b871db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04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1b871db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1b871db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1b871db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1b871db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770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1b871db5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1b871db5_0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1b871db5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1b871db5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b871db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1b871db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fukstorm.com/learn-to-read-hangul-with-this-comic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9D%B8%EA%B3%B5%EC%A7%80%EB%8A%A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sentiment-analysis-on-movie-review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kaggle.com/c/spooky-author-identification" TargetMode="External"/><Relationship Id="rId4" Type="http://schemas.openxmlformats.org/officeDocument/2006/relationships/hyperlink" Target="https://www.kaggle.com/c/jigsaw-toxic-comment-classification-challeng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416441" y="209227"/>
            <a:ext cx="632661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2883402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NLP</a:t>
            </a:r>
            <a:r>
              <a:rPr lang="en" sz="6000" dirty="0"/>
              <a:t>-</a:t>
            </a:r>
            <a:br>
              <a:rPr lang="en" sz="6000" dirty="0"/>
            </a:br>
            <a:r>
              <a:rPr lang="en" sz="6000" dirty="0"/>
              <a:t>STUDY</a:t>
            </a:r>
            <a:endParaRPr sz="6000" dirty="0"/>
          </a:p>
        </p:txBody>
      </p:sp>
      <p:sp>
        <p:nvSpPr>
          <p:cNvPr id="64" name="Google Shape;64;p13"/>
          <p:cNvSpPr txBox="1"/>
          <p:nvPr/>
        </p:nvSpPr>
        <p:spPr>
          <a:xfrm>
            <a:off x="2367008" y="2780976"/>
            <a:ext cx="4238785" cy="1647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3600" dirty="0">
              <a:solidFill>
                <a:srgbClr val="BF9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solidFill>
                  <a:srgbClr val="BF9000"/>
                </a:solidFill>
                <a:latin typeface="Economica"/>
                <a:ea typeface="Economica"/>
                <a:cs typeface="Economica"/>
                <a:sym typeface="Economica"/>
              </a:rPr>
              <a:t>#</a:t>
            </a:r>
            <a:r>
              <a:rPr lang="en" sz="3600" dirty="0">
                <a:solidFill>
                  <a:srgbClr val="BF9000"/>
                </a:solidFill>
                <a:latin typeface="Economica"/>
                <a:ea typeface="Economica"/>
                <a:cs typeface="Economica"/>
                <a:sym typeface="Economica"/>
              </a:rPr>
              <a:t>I</a:t>
            </a:r>
            <a:r>
              <a:rPr lang="en-US" sz="3600" dirty="0">
                <a:solidFill>
                  <a:srgbClr val="BF9000"/>
                </a:solidFill>
                <a:latin typeface="Economica"/>
                <a:ea typeface="Economica"/>
                <a:cs typeface="Economica"/>
                <a:sym typeface="Economica"/>
              </a:rPr>
              <a:t>MDB </a:t>
            </a:r>
            <a:r>
              <a:rPr lang="ko-KR" altLang="en-US" sz="3600" dirty="0">
                <a:solidFill>
                  <a:srgbClr val="BF9000"/>
                </a:solidFill>
                <a:latin typeface="Economica"/>
                <a:ea typeface="Economica"/>
                <a:cs typeface="Economica"/>
                <a:sym typeface="Economica"/>
              </a:rPr>
              <a:t>영화 리뷰를 통한 감정 분석</a:t>
            </a:r>
            <a:endParaRPr lang="en-US" altLang="ko-KR" sz="3600" dirty="0">
              <a:solidFill>
                <a:srgbClr val="BF9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lvl="0" algn="ctr"/>
            <a:endParaRPr lang="en" sz="3600" dirty="0">
              <a:solidFill>
                <a:srgbClr val="BF9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Mnemonics</a:t>
            </a:r>
            <a:endParaRPr/>
          </a:p>
        </p:txBody>
      </p:sp>
      <p:pic>
        <p:nvPicPr>
          <p:cNvPr id="100" name="Google Shape;100;p18" descr="tumblr_m1yb94vyv11qf8k06o3_1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025" y="0"/>
            <a:ext cx="6657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318300" y="3229550"/>
            <a:ext cx="3639600" cy="107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44444"/>
                </a:solidFill>
                <a:latin typeface="Impact"/>
                <a:ea typeface="Impact"/>
                <a:cs typeface="Impact"/>
                <a:sym typeface="Impact"/>
              </a:rPr>
              <a:t>Jason Yeh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To Read Hangul With This Comic </a:t>
            </a:r>
            <a:br>
              <a:rPr lang="en"/>
            </a:br>
            <a:r>
              <a:rPr lang="en" u="sng">
                <a:solidFill>
                  <a:srgbClr val="0B5394"/>
                </a:solidFill>
                <a:hlinkClick r:id="rId4"/>
              </a:rPr>
              <a:t>http://sfukstorm.com/learn-to-read-hangul-with-this-comic/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Hangul Vowels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795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Hangul Character Composition</a:t>
            </a:r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7154325" y="1200150"/>
            <a:ext cx="1761000" cy="38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I: Initial Consonant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M: Medial Vowel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F: Final Consonant [Coda]</a:t>
            </a:r>
            <a:endParaRPr sz="1400"/>
          </a:p>
        </p:txBody>
      </p:sp>
      <p:grpSp>
        <p:nvGrpSpPr>
          <p:cNvPr id="115" name="Google Shape;115;p20"/>
          <p:cNvGrpSpPr/>
          <p:nvPr/>
        </p:nvGrpSpPr>
        <p:grpSpPr>
          <a:xfrm>
            <a:off x="483890" y="1033807"/>
            <a:ext cx="6243567" cy="4060180"/>
            <a:chOff x="1321384" y="1121270"/>
            <a:chExt cx="6243567" cy="4060180"/>
          </a:xfrm>
        </p:grpSpPr>
        <p:sp>
          <p:nvSpPr>
            <p:cNvPr id="116" name="Google Shape;116;p20"/>
            <p:cNvSpPr txBox="1"/>
            <p:nvPr/>
          </p:nvSpPr>
          <p:spPr>
            <a:xfrm>
              <a:off x="1579050" y="4859850"/>
              <a:ext cx="59859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http://rcneira.weebly.com/learn/reading-the-korean-alphabet-hangul</a:t>
              </a:r>
              <a:endParaRPr/>
            </a:p>
          </p:txBody>
        </p:sp>
        <p:pic>
          <p:nvPicPr>
            <p:cNvPr id="117" name="Google Shape;117;p20"/>
            <p:cNvPicPr preferRelativeResize="0"/>
            <p:nvPr/>
          </p:nvPicPr>
          <p:blipFill rotWithShape="1">
            <a:blip r:embed="rId3">
              <a:alphaModFix/>
            </a:blip>
            <a:srcRect t="14978" b="4233"/>
            <a:stretch/>
          </p:blipFill>
          <p:spPr>
            <a:xfrm>
              <a:off x="1321384" y="1222073"/>
              <a:ext cx="6107048" cy="37003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20"/>
            <p:cNvSpPr/>
            <p:nvPr/>
          </p:nvSpPr>
          <p:spPr>
            <a:xfrm>
              <a:off x="1404311" y="1387928"/>
              <a:ext cx="4018800" cy="2450400"/>
            </a:xfrm>
            <a:prstGeom prst="rect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 txBox="1"/>
            <p:nvPr/>
          </p:nvSpPr>
          <p:spPr>
            <a:xfrm>
              <a:off x="1336470" y="1121270"/>
              <a:ext cx="4342800" cy="50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80000"/>
                  </a:solidFill>
                </a:rPr>
                <a:t>Basic</a:t>
              </a:r>
              <a:endParaRPr>
                <a:solidFill>
                  <a:srgbClr val="980000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Hangul words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트위터: ㅌ</a:t>
            </a:r>
            <a:r>
              <a:rPr lang="en" sz="3600">
                <a:solidFill>
                  <a:srgbClr val="999999"/>
                </a:solidFill>
              </a:rPr>
              <a:t>[t]</a:t>
            </a:r>
            <a:r>
              <a:rPr lang="en" sz="3600"/>
              <a:t> ㅡ</a:t>
            </a:r>
            <a:r>
              <a:rPr lang="en" sz="3600">
                <a:solidFill>
                  <a:srgbClr val="999999"/>
                </a:solidFill>
              </a:rPr>
              <a:t>[eu]</a:t>
            </a:r>
            <a:r>
              <a:rPr lang="en" sz="3600"/>
              <a:t>  ㅇ</a:t>
            </a:r>
            <a:r>
              <a:rPr lang="en" sz="3600">
                <a:solidFill>
                  <a:srgbClr val="999999"/>
                </a:solidFill>
              </a:rPr>
              <a:t>[null]</a:t>
            </a:r>
            <a:r>
              <a:rPr lang="en" sz="3600"/>
              <a:t> ㅜ</a:t>
            </a:r>
            <a:r>
              <a:rPr lang="en" sz="3600">
                <a:solidFill>
                  <a:srgbClr val="999999"/>
                </a:solidFill>
              </a:rPr>
              <a:t>[u]</a:t>
            </a:r>
            <a:r>
              <a:rPr lang="en" sz="3600"/>
              <a:t>ㅣ</a:t>
            </a:r>
            <a:r>
              <a:rPr lang="en" sz="3600">
                <a:solidFill>
                  <a:srgbClr val="999999"/>
                </a:solidFill>
              </a:rPr>
              <a:t>[i]</a:t>
            </a:r>
            <a:r>
              <a:rPr lang="en" sz="3600"/>
              <a:t>  ㅌ</a:t>
            </a:r>
            <a:r>
              <a:rPr lang="en" sz="3600">
                <a:solidFill>
                  <a:srgbClr val="999999"/>
                </a:solidFill>
              </a:rPr>
              <a:t>[t]</a:t>
            </a:r>
            <a:r>
              <a:rPr lang="en" sz="3600"/>
              <a:t> ㅓ</a:t>
            </a:r>
            <a:r>
              <a:rPr lang="en" sz="3600">
                <a:solidFill>
                  <a:srgbClr val="999999"/>
                </a:solidFill>
              </a:rPr>
              <a:t>[er]</a:t>
            </a:r>
            <a:endParaRPr sz="3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유니코드: ㅇ</a:t>
            </a:r>
            <a:r>
              <a:rPr lang="en" sz="3600">
                <a:solidFill>
                  <a:srgbClr val="999999"/>
                </a:solidFill>
              </a:rPr>
              <a:t>[null]</a:t>
            </a:r>
            <a:r>
              <a:rPr lang="en" sz="3600"/>
              <a:t>ㅠ</a:t>
            </a:r>
            <a:r>
              <a:rPr lang="en" sz="3600">
                <a:solidFill>
                  <a:srgbClr val="999999"/>
                </a:solidFill>
              </a:rPr>
              <a:t>[yu]</a:t>
            </a:r>
            <a:r>
              <a:rPr lang="en" sz="3600"/>
              <a:t> ㄴ</a:t>
            </a:r>
            <a:r>
              <a:rPr lang="en" sz="3600">
                <a:solidFill>
                  <a:srgbClr val="999999"/>
                </a:solidFill>
              </a:rPr>
              <a:t>[n]</a:t>
            </a:r>
            <a:r>
              <a:rPr lang="en" sz="3600"/>
              <a:t>ㅣ</a:t>
            </a:r>
            <a:r>
              <a:rPr lang="en" sz="3600">
                <a:solidFill>
                  <a:srgbClr val="999999"/>
                </a:solidFill>
              </a:rPr>
              <a:t>[i] </a:t>
            </a:r>
            <a:r>
              <a:rPr lang="en" sz="3600"/>
              <a:t> ㅋ</a:t>
            </a:r>
            <a:r>
              <a:rPr lang="en" sz="3600">
                <a:solidFill>
                  <a:srgbClr val="999999"/>
                </a:solidFill>
              </a:rPr>
              <a:t>[k]</a:t>
            </a:r>
            <a:r>
              <a:rPr lang="en" sz="3600"/>
              <a:t>ㅗ</a:t>
            </a:r>
            <a:r>
              <a:rPr lang="en" sz="3600">
                <a:solidFill>
                  <a:srgbClr val="999999"/>
                </a:solidFill>
              </a:rPr>
              <a:t>[o]</a:t>
            </a:r>
            <a:r>
              <a:rPr lang="en" sz="3600"/>
              <a:t> ㄷ</a:t>
            </a:r>
            <a:r>
              <a:rPr lang="en" sz="3600">
                <a:solidFill>
                  <a:srgbClr val="999999"/>
                </a:solidFill>
              </a:rPr>
              <a:t>[d]</a:t>
            </a:r>
            <a:r>
              <a:rPr lang="en" sz="3600"/>
              <a:t>ㅡ</a:t>
            </a:r>
            <a:r>
              <a:rPr lang="en" sz="3600">
                <a:solidFill>
                  <a:srgbClr val="999999"/>
                </a:solidFill>
              </a:rPr>
              <a:t>[eu]</a:t>
            </a:r>
            <a:endParaRPr sz="3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Guess the word!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강남스타일</a:t>
            </a:r>
            <a:endParaRPr sz="4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4800"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404" y="2006225"/>
            <a:ext cx="5110425" cy="27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477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Hangul Jamo</a:t>
            </a: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256 code points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175" y="374075"/>
            <a:ext cx="6273725" cy="415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Syllables</a:t>
            </a:r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11,172 code points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252" y="-6436525"/>
            <a:ext cx="6149651" cy="115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 b="1"/>
              <a:t>How to read Korean alphabet, Hangul</a:t>
            </a:r>
            <a:endParaRPr sz="3000" b="1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Challenges in Korean Text Processing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How does twitter-korean-text work?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What to do with twitter-korean-text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Special difficulties in Korean processing</a:t>
            </a:r>
            <a:endParaRPr sz="3000"/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Postpositions are not space delimited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트위터</a:t>
            </a: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가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(subject), 트위터</a:t>
            </a: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(object), 트위터</a:t>
            </a: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에서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(in)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Spacing rules are not strictly observed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내</a:t>
            </a: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가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너</a:t>
            </a: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보았을때 (When I saw you.)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Adjectives and verbs conjugate like crazy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좋은, 좋을, 좋을지도 모르는, 좋았던, ...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보다, 봐서, 보길, 봤지만, 봤기로서니, …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Casual usage mangles characters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트위터ㅋㅋㅋ -&gt; 트위텈ㅋㅋㅋ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자연어처리란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998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ko-KR" altLang="en-US" dirty="0"/>
              <a:t>인간의 언어 현상을 컴퓨터와 같은 기계를 이용해서 모사 할 수 있도록 연구하고 이를 구현하는 </a:t>
            </a:r>
            <a:r>
              <a:rPr lang="ko-KR" altLang="en-US" dirty="0">
                <a:hlinkClick r:id="rId3"/>
              </a:rPr>
              <a:t>인공지능</a:t>
            </a:r>
            <a:r>
              <a:rPr lang="ko-KR" altLang="en-US" dirty="0"/>
              <a:t>의 주요 분야 중 하나</a:t>
            </a:r>
            <a:endParaRPr lang="en-US" altLang="ko-KR" dirty="0"/>
          </a:p>
          <a:p>
            <a:pPr lvl="0" indent="-381000">
              <a:buSzPts val="2400"/>
            </a:pPr>
            <a:endParaRPr lang="en-US" altLang="ko-KR" sz="2400" dirty="0"/>
          </a:p>
          <a:p>
            <a:pPr lvl="0" indent="-381000">
              <a:buSzPts val="2400"/>
            </a:pPr>
            <a:r>
              <a:rPr lang="ko-KR" altLang="en-US" dirty="0"/>
              <a:t>정보검색</a:t>
            </a:r>
            <a:r>
              <a:rPr lang="en-US" altLang="ko-KR" dirty="0"/>
              <a:t>, </a:t>
            </a:r>
            <a:r>
              <a:rPr lang="en" altLang="ko-KR" dirty="0"/>
              <a:t>QA </a:t>
            </a:r>
            <a:r>
              <a:rPr lang="ko-KR" altLang="en-US" dirty="0"/>
              <a:t>시스템</a:t>
            </a:r>
            <a:r>
              <a:rPr lang="en-US" altLang="ko-KR" dirty="0"/>
              <a:t>, </a:t>
            </a:r>
            <a:r>
              <a:rPr lang="ko-KR" altLang="en-US" dirty="0"/>
              <a:t>문서 자동 분류</a:t>
            </a:r>
            <a:r>
              <a:rPr lang="en-US" altLang="ko-KR" dirty="0"/>
              <a:t>, </a:t>
            </a:r>
            <a:r>
              <a:rPr lang="ko-KR" altLang="en-US" dirty="0"/>
              <a:t>신문기사 </a:t>
            </a:r>
            <a:r>
              <a:rPr lang="ko-KR" altLang="en-US" dirty="0" err="1"/>
              <a:t>클러스터링</a:t>
            </a:r>
            <a:r>
              <a:rPr lang="en-US" altLang="ko-KR" dirty="0"/>
              <a:t>, </a:t>
            </a:r>
            <a:r>
              <a:rPr lang="ko-KR" altLang="en-US" dirty="0"/>
              <a:t>대화형 </a:t>
            </a:r>
            <a:r>
              <a:rPr lang="en" altLang="ko-KR" dirty="0"/>
              <a:t>Agent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54EADA-D3BB-1949-9873-36C222FBE95C}"/>
              </a:ext>
            </a:extLst>
          </p:cNvPr>
          <p:cNvSpPr txBox="1"/>
          <p:nvPr/>
        </p:nvSpPr>
        <p:spPr>
          <a:xfrm>
            <a:off x="4300779" y="742479"/>
            <a:ext cx="2014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</a:t>
            </a:r>
            <a:r>
              <a:rPr lang="ko-KR" altLang="en-US" b="1" dirty="0"/>
              <a:t>위키 백과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328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Korean Twitter Trends</a:t>
            </a:r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Space-Delimited</a:t>
            </a:r>
            <a:endParaRPr sz="24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벌써 </a:t>
            </a:r>
            <a:r>
              <a:rPr lang="en" sz="2400">
                <a:solidFill>
                  <a:srgbClr val="999999"/>
                </a:solidFill>
              </a:rPr>
              <a:t>already</a:t>
            </a:r>
            <a:endParaRPr sz="24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퇴근 </a:t>
            </a:r>
            <a:r>
              <a:rPr lang="en" sz="2400">
                <a:solidFill>
                  <a:srgbClr val="999999"/>
                </a:solidFill>
              </a:rPr>
              <a:t>commute</a:t>
            </a:r>
            <a:endParaRPr sz="24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토닥토닥</a:t>
            </a:r>
            <a:r>
              <a:rPr lang="en" sz="2400">
                <a:solidFill>
                  <a:srgbClr val="999999"/>
                </a:solidFill>
              </a:rPr>
              <a:t> pat pat</a:t>
            </a:r>
            <a:endParaRPr sz="24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차라리 </a:t>
            </a:r>
            <a:r>
              <a:rPr lang="en" sz="2400">
                <a:solidFill>
                  <a:srgbClr val="999999"/>
                </a:solidFill>
              </a:rPr>
              <a:t>rather</a:t>
            </a:r>
            <a:endParaRPr sz="2400">
              <a:solidFill>
                <a:srgbClr val="B7B7B7"/>
              </a:solidFill>
            </a:endParaRPr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Tokenized </a:t>
            </a:r>
            <a:r>
              <a:rPr lang="en" sz="1400" b="1"/>
              <a:t>(twitter-korean-text)</a:t>
            </a:r>
            <a:endParaRPr sz="2400" b="1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박근혜 </a:t>
            </a:r>
            <a:r>
              <a:rPr lang="en" sz="1400">
                <a:solidFill>
                  <a:srgbClr val="999999"/>
                </a:solidFill>
              </a:rPr>
              <a:t>Geunhye Park (Korean President)</a:t>
            </a:r>
            <a:endParaRPr sz="14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롤드컵</a:t>
            </a:r>
            <a:r>
              <a:rPr lang="en" sz="1400">
                <a:solidFill>
                  <a:srgbClr val="999999"/>
                </a:solidFill>
              </a:rPr>
              <a:t> League of Legends World Series</a:t>
            </a:r>
            <a:endParaRPr sz="24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육룡이나르샤</a:t>
            </a:r>
            <a:r>
              <a:rPr lang="en" sz="1800"/>
              <a:t> </a:t>
            </a:r>
            <a:r>
              <a:rPr lang="en" sz="1800">
                <a:solidFill>
                  <a:srgbClr val="999999"/>
                </a:solidFill>
              </a:rPr>
              <a:t>A Korean Drama</a:t>
            </a:r>
            <a:endParaRPr sz="18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하정우</a:t>
            </a:r>
            <a:r>
              <a:rPr lang="en" sz="1400">
                <a:solidFill>
                  <a:srgbClr val="999999"/>
                </a:solidFill>
              </a:rPr>
              <a:t> Jungwoo Ha (actor)</a:t>
            </a:r>
            <a:endParaRPr sz="14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Why?!</a:t>
            </a:r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ex) Twitter loves unicode.</a:t>
            </a:r>
            <a:endParaRPr sz="3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트위터</a:t>
            </a:r>
            <a:r>
              <a:rPr lang="en" sz="3000">
                <a:solidFill>
                  <a:srgbClr val="0000FF"/>
                </a:solidFill>
              </a:rPr>
              <a:t>는</a:t>
            </a:r>
            <a:r>
              <a:rPr lang="en">
                <a:solidFill>
                  <a:srgbClr val="999999"/>
                </a:solidFill>
              </a:rPr>
              <a:t>Twitter-</a:t>
            </a:r>
            <a:r>
              <a:rPr lang="en">
                <a:solidFill>
                  <a:srgbClr val="3D85C6"/>
                </a:solidFill>
              </a:rPr>
              <a:t>subj</a:t>
            </a:r>
            <a:r>
              <a:rPr lang="en" sz="3000"/>
              <a:t> 유니코드</a:t>
            </a:r>
            <a:r>
              <a:rPr lang="en" sz="3000">
                <a:solidFill>
                  <a:srgbClr val="0000FF"/>
                </a:solidFill>
              </a:rPr>
              <a:t>를</a:t>
            </a:r>
            <a:r>
              <a:rPr lang="en">
                <a:solidFill>
                  <a:srgbClr val="999999"/>
                </a:solidFill>
              </a:rPr>
              <a:t>Unicode-</a:t>
            </a:r>
            <a:r>
              <a:rPr lang="en">
                <a:solidFill>
                  <a:srgbClr val="3C78D8"/>
                </a:solidFill>
              </a:rPr>
              <a:t>obj</a:t>
            </a:r>
            <a:r>
              <a:rPr lang="en" sz="3000"/>
              <a:t> 사랑</a:t>
            </a:r>
            <a:r>
              <a:rPr lang="en" sz="3000">
                <a:solidFill>
                  <a:srgbClr val="0000FF"/>
                </a:solidFill>
              </a:rPr>
              <a:t>합니다</a:t>
            </a:r>
            <a:r>
              <a:rPr lang="en">
                <a:solidFill>
                  <a:srgbClr val="999999"/>
                </a:solidFill>
              </a:rPr>
              <a:t>love-</a:t>
            </a:r>
            <a:r>
              <a:rPr lang="en">
                <a:solidFill>
                  <a:srgbClr val="3D85C6"/>
                </a:solidFill>
              </a:rPr>
              <a:t>present</a:t>
            </a:r>
            <a:r>
              <a:rPr lang="en" sz="3000"/>
              <a:t>.</a:t>
            </a:r>
            <a:endParaRPr sz="3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Tokenized</a:t>
            </a:r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space-delimited: [트위터</a:t>
            </a:r>
            <a:r>
              <a:rPr lang="en" sz="2400">
                <a:solidFill>
                  <a:srgbClr val="0000FF"/>
                </a:solidFill>
              </a:rPr>
              <a:t>는,</a:t>
            </a:r>
            <a:r>
              <a:rPr lang="en" sz="2400"/>
              <a:t> 유니코드</a:t>
            </a:r>
            <a:r>
              <a:rPr lang="en" sz="2400">
                <a:solidFill>
                  <a:srgbClr val="0000FF"/>
                </a:solidFill>
              </a:rPr>
              <a:t>를,</a:t>
            </a:r>
            <a:r>
              <a:rPr lang="en" sz="2400"/>
              <a:t> 사랑</a:t>
            </a:r>
            <a:r>
              <a:rPr lang="en" sz="2400">
                <a:solidFill>
                  <a:srgbClr val="0000FF"/>
                </a:solidFill>
              </a:rPr>
              <a:t>합니다</a:t>
            </a:r>
            <a:r>
              <a:rPr lang="en" sz="2400"/>
              <a:t>]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트위터</a:t>
            </a:r>
            <a:r>
              <a:rPr lang="en">
                <a:solidFill>
                  <a:srgbClr val="0000FF"/>
                </a:solidFill>
              </a:rPr>
              <a:t>는</a:t>
            </a:r>
            <a:r>
              <a:rPr lang="en" sz="1200">
                <a:solidFill>
                  <a:srgbClr val="0000FF"/>
                </a:solidFill>
              </a:rPr>
              <a:t>subj</a:t>
            </a:r>
            <a:r>
              <a:rPr lang="en"/>
              <a:t>, 트위터</a:t>
            </a:r>
            <a:r>
              <a:rPr lang="en">
                <a:solidFill>
                  <a:srgbClr val="0000FF"/>
                </a:solidFill>
              </a:rPr>
              <a:t>를</a:t>
            </a:r>
            <a:r>
              <a:rPr lang="en" sz="1200">
                <a:solidFill>
                  <a:srgbClr val="0000FF"/>
                </a:solidFill>
              </a:rPr>
              <a:t>obj</a:t>
            </a:r>
            <a:r>
              <a:rPr lang="en"/>
              <a:t>, 트위터</a:t>
            </a:r>
            <a:r>
              <a:rPr lang="en">
                <a:solidFill>
                  <a:srgbClr val="0000FF"/>
                </a:solidFill>
              </a:rPr>
              <a:t>가</a:t>
            </a:r>
            <a:r>
              <a:rPr lang="en" sz="1200">
                <a:solidFill>
                  <a:srgbClr val="0000FF"/>
                </a:solidFill>
              </a:rPr>
              <a:t>subj</a:t>
            </a:r>
            <a:r>
              <a:rPr lang="en"/>
              <a:t>, 트위터</a:t>
            </a:r>
            <a:r>
              <a:rPr lang="en">
                <a:solidFill>
                  <a:srgbClr val="0000FF"/>
                </a:solidFill>
              </a:rPr>
              <a:t>의</a:t>
            </a:r>
            <a:r>
              <a:rPr lang="en" sz="1200">
                <a:solidFill>
                  <a:srgbClr val="0000FF"/>
                </a:solidFill>
              </a:rPr>
              <a:t>possessive</a:t>
            </a:r>
            <a:r>
              <a:rPr lang="en"/>
              <a:t>, 트위터</a:t>
            </a:r>
            <a:r>
              <a:rPr lang="en">
                <a:solidFill>
                  <a:srgbClr val="0000FF"/>
                </a:solidFill>
              </a:rPr>
              <a:t>고</a:t>
            </a:r>
            <a:r>
              <a:rPr lang="en" sz="1200">
                <a:solidFill>
                  <a:srgbClr val="0000FF"/>
                </a:solidFill>
              </a:rPr>
              <a:t>conjunction</a:t>
            </a:r>
            <a:r>
              <a:rPr lang="en"/>
              <a:t>, 트위터</a:t>
            </a:r>
            <a:r>
              <a:rPr lang="en">
                <a:solidFill>
                  <a:srgbClr val="0000FF"/>
                </a:solidFill>
              </a:rPr>
              <a:t>라</a:t>
            </a:r>
            <a:r>
              <a:rPr lang="en" sz="1200">
                <a:solidFill>
                  <a:srgbClr val="0000FF"/>
                </a:solidFill>
              </a:rPr>
              <a:t>cause</a:t>
            </a:r>
            <a:r>
              <a:rPr lang="en">
                <a:solidFill>
                  <a:srgbClr val="0000FF"/>
                </a:solidFill>
              </a:rPr>
              <a:t>, ...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[트위터</a:t>
            </a:r>
            <a:r>
              <a:rPr lang="en">
                <a:solidFill>
                  <a:srgbClr val="999999"/>
                </a:solidFill>
              </a:rPr>
              <a:t>Twitter</a:t>
            </a:r>
            <a:r>
              <a:rPr lang="en" sz="2400"/>
              <a:t>, </a:t>
            </a:r>
            <a:r>
              <a:rPr lang="en" sz="2400">
                <a:solidFill>
                  <a:srgbClr val="0000FF"/>
                </a:solidFill>
              </a:rPr>
              <a:t>는</a:t>
            </a:r>
            <a:r>
              <a:rPr lang="en">
                <a:solidFill>
                  <a:srgbClr val="3D85C6"/>
                </a:solidFill>
              </a:rPr>
              <a:t>subj</a:t>
            </a:r>
            <a:r>
              <a:rPr lang="en" sz="2400">
                <a:solidFill>
                  <a:srgbClr val="3D85C6"/>
                </a:solidFill>
              </a:rPr>
              <a:t>,</a:t>
            </a:r>
            <a:r>
              <a:rPr lang="en" sz="2400"/>
              <a:t> 유니코드</a:t>
            </a:r>
            <a:r>
              <a:rPr lang="en">
                <a:solidFill>
                  <a:srgbClr val="999999"/>
                </a:solidFill>
              </a:rPr>
              <a:t>Unicode</a:t>
            </a:r>
            <a:r>
              <a:rPr lang="en" sz="2400"/>
              <a:t>, </a:t>
            </a:r>
            <a:r>
              <a:rPr lang="en" sz="2400">
                <a:solidFill>
                  <a:srgbClr val="0000FF"/>
                </a:solidFill>
              </a:rPr>
              <a:t>를</a:t>
            </a:r>
            <a:r>
              <a:rPr lang="en">
                <a:solidFill>
                  <a:srgbClr val="3C78D8"/>
                </a:solidFill>
              </a:rPr>
              <a:t>obj</a:t>
            </a:r>
            <a:r>
              <a:rPr lang="en" sz="2400">
                <a:solidFill>
                  <a:srgbClr val="3C78D8"/>
                </a:solidFill>
              </a:rPr>
              <a:t>,</a:t>
            </a:r>
            <a:r>
              <a:rPr lang="en" sz="2400"/>
              <a:t> 사랑</a:t>
            </a:r>
            <a:r>
              <a:rPr lang="en">
                <a:solidFill>
                  <a:srgbClr val="999999"/>
                </a:solidFill>
              </a:rPr>
              <a:t>love</a:t>
            </a:r>
            <a:r>
              <a:rPr lang="en" sz="2400"/>
              <a:t>, </a:t>
            </a:r>
            <a:r>
              <a:rPr lang="en" sz="2400">
                <a:solidFill>
                  <a:srgbClr val="0000FF"/>
                </a:solidFill>
              </a:rPr>
              <a:t>합니다</a:t>
            </a:r>
            <a:r>
              <a:rPr lang="en">
                <a:solidFill>
                  <a:srgbClr val="3D85C6"/>
                </a:solidFill>
              </a:rPr>
              <a:t>present</a:t>
            </a:r>
            <a:r>
              <a:rPr lang="en" sz="2400"/>
              <a:t>.]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 b="1"/>
              <a:t>How to read Korean alphabet, Hangul.</a:t>
            </a:r>
            <a:endParaRPr sz="3000" b="1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 b="1"/>
              <a:t>Challenges in Korean Text Processing. 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How does twitter-korean-text work?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What to do with twitter-korean-text</a:t>
            </a:r>
            <a:endParaRPr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/>
        </p:nvSpPr>
        <p:spPr>
          <a:xfrm>
            <a:off x="1280500" y="-125"/>
            <a:ext cx="7551900" cy="4994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Input: 새로운 트위터갘ㅋㅋㅋ (New Twitter-</a:t>
            </a:r>
            <a:r>
              <a:rPr lang="en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subj</a:t>
            </a:r>
            <a:r>
              <a:rPr lang="en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kkkk)</a:t>
            </a:r>
            <a:endParaRPr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normalized</a:t>
            </a:r>
            <a:r>
              <a:rPr lang="en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 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TwitterKoreanProcessor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.normalize(text)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69896"/>
                </a:solidFill>
                <a:latin typeface="Consolas"/>
                <a:ea typeface="Consolas"/>
                <a:cs typeface="Consolas"/>
                <a:sym typeface="Consolas"/>
              </a:rPr>
              <a:t>// 새로운 트위터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가ㅋㅋ</a:t>
            </a:r>
            <a:b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tokens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TwitterKoreanProcessor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.tokenize(normalized)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69896"/>
                </a:solidFill>
                <a:latin typeface="Consolas"/>
                <a:ea typeface="Consolas"/>
                <a:cs typeface="Consolas"/>
                <a:sym typeface="Consolas"/>
              </a:rPr>
              <a:t>// [새로, 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운</a:t>
            </a:r>
            <a:r>
              <a:rPr lang="en">
                <a:solidFill>
                  <a:srgbClr val="969896"/>
                </a:solidFill>
                <a:latin typeface="Consolas"/>
                <a:ea typeface="Consolas"/>
                <a:cs typeface="Consolas"/>
                <a:sym typeface="Consolas"/>
              </a:rPr>
              <a:t>, 트위터, 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가,</a:t>
            </a:r>
            <a:r>
              <a:rPr lang="en">
                <a:solidFill>
                  <a:srgbClr val="969896"/>
                </a:solidFill>
                <a:latin typeface="Consolas"/>
                <a:ea typeface="Consolas"/>
                <a:cs typeface="Consolas"/>
                <a:sym typeface="Consolas"/>
              </a:rPr>
              <a:t> ㅋㅋ]</a:t>
            </a:r>
            <a:endParaRPr>
              <a:solidFill>
                <a:srgbClr val="9698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698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stemmed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TwitterKoreanProcessor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.stem(tokens)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69896"/>
                </a:solidFill>
                <a:latin typeface="Consolas"/>
                <a:ea typeface="Consolas"/>
                <a:cs typeface="Consolas"/>
                <a:sym typeface="Consolas"/>
              </a:rPr>
              <a:t>// [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새롭다</a:t>
            </a:r>
            <a:r>
              <a:rPr lang="en">
                <a:solidFill>
                  <a:srgbClr val="969896"/>
                </a:solidFill>
                <a:latin typeface="Consolas"/>
                <a:ea typeface="Consolas"/>
                <a:cs typeface="Consolas"/>
                <a:sym typeface="Consolas"/>
              </a:rPr>
              <a:t>, 트위터, 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가</a:t>
            </a:r>
            <a:r>
              <a:rPr lang="en">
                <a:solidFill>
                  <a:srgbClr val="969896"/>
                </a:solidFill>
                <a:latin typeface="Consolas"/>
                <a:ea typeface="Consolas"/>
                <a:cs typeface="Consolas"/>
                <a:sym typeface="Consolas"/>
              </a:rPr>
              <a:t>, ㅋㅋ]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phrases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TwitterKoreanProcessor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.extractPhrases(tokens)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69896"/>
                </a:solidFill>
                <a:latin typeface="Consolas"/>
                <a:ea typeface="Consolas"/>
                <a:cs typeface="Consolas"/>
                <a:sym typeface="Consolas"/>
              </a:rPr>
              <a:t>// [새로운 트위터, 트위터]</a:t>
            </a:r>
            <a:endParaRPr>
              <a:solidFill>
                <a:srgbClr val="96989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Normalizer</a:t>
            </a:r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roid Sans"/>
              <a:buAutoNum type="arabicPeriod"/>
            </a:pPr>
            <a:r>
              <a:rPr lang="en" sz="2000">
                <a:latin typeface="Droid Sans"/>
                <a:ea typeface="Droid Sans"/>
                <a:cs typeface="Droid Sans"/>
                <a:sym typeface="Droid Sans"/>
              </a:rPr>
              <a:t>Normalize endings: 안됔ㅋㅋㅋ → 안돼ㅋㅋ</a:t>
            </a:r>
            <a:endParaRPr sz="2000"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roid Sans"/>
              <a:buAutoNum type="arabicPeriod"/>
            </a:pPr>
            <a:r>
              <a:rPr lang="en" sz="2000">
                <a:latin typeface="Droid Sans"/>
                <a:ea typeface="Droid Sans"/>
                <a:cs typeface="Droid Sans"/>
                <a:sym typeface="Droid Sans"/>
              </a:rPr>
              <a:t>Normalize repeating chars: 훌쩍훌쩍훌쩍훌쩍훌쩍훌쩍훌쩍훌쩍훌쩍훌쩍훌쩍훌쩍훌쩍 → 훌쩍훌쩍</a:t>
            </a:r>
            <a:endParaRPr sz="2000"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roid Sans"/>
              <a:buAutoNum type="arabicPeriod"/>
            </a:pPr>
            <a:r>
              <a:rPr lang="en" sz="2000">
                <a:latin typeface="Droid Sans"/>
                <a:ea typeface="Droid Sans"/>
                <a:cs typeface="Droid Sans"/>
                <a:sym typeface="Droid Sans"/>
              </a:rPr>
              <a:t>Typo correction: 하겟다 -&gt; 하겠다</a:t>
            </a:r>
            <a:endParaRPr sz="20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Tokenizer</a:t>
            </a:r>
            <a:endParaRPr/>
          </a:p>
        </p:txBody>
      </p:sp>
      <p:sp>
        <p:nvSpPr>
          <p:cNvPr id="207" name="Google Shape;207;p3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Chunk text: split by space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트위터</a:t>
            </a:r>
            <a:r>
              <a:rPr lang="en" sz="2400">
                <a:solidFill>
                  <a:srgbClr val="0000FF"/>
                </a:solidFill>
              </a:rPr>
              <a:t>와</a:t>
            </a:r>
            <a:r>
              <a:rPr lang="en" sz="2400"/>
              <a:t> 유니코드</a:t>
            </a:r>
            <a:r>
              <a:rPr lang="en" sz="2400">
                <a:solidFill>
                  <a:srgbClr val="0000FF"/>
                </a:solidFill>
              </a:rPr>
              <a:t>를</a:t>
            </a:r>
            <a:r>
              <a:rPr lang="en" sz="2400"/>
              <a:t> → [트위터</a:t>
            </a:r>
            <a:r>
              <a:rPr lang="en" sz="2400">
                <a:solidFill>
                  <a:srgbClr val="0000FF"/>
                </a:solidFill>
              </a:rPr>
              <a:t>와</a:t>
            </a:r>
            <a:r>
              <a:rPr lang="en" sz="2400"/>
              <a:t>, 유니코드</a:t>
            </a:r>
            <a:r>
              <a:rPr lang="en" sz="2400">
                <a:solidFill>
                  <a:srgbClr val="0000FF"/>
                </a:solidFill>
              </a:rPr>
              <a:t>를</a:t>
            </a:r>
            <a:r>
              <a:rPr lang="en" sz="2400"/>
              <a:t>]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Tokenize Korean chunks: Dynamic Programming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[트위터</a:t>
            </a:r>
            <a:r>
              <a:rPr lang="en" sz="2400">
                <a:solidFill>
                  <a:srgbClr val="0000FF"/>
                </a:solidFill>
              </a:rPr>
              <a:t>와</a:t>
            </a:r>
            <a:r>
              <a:rPr lang="en" sz="2400"/>
              <a:t>, 유니코드</a:t>
            </a:r>
            <a:r>
              <a:rPr lang="en" sz="2400">
                <a:solidFill>
                  <a:srgbClr val="0000FF"/>
                </a:solidFill>
              </a:rPr>
              <a:t>를</a:t>
            </a:r>
            <a:r>
              <a:rPr lang="en" sz="2400"/>
              <a:t>] → [트위터, </a:t>
            </a:r>
            <a:r>
              <a:rPr lang="en" sz="2400">
                <a:solidFill>
                  <a:srgbClr val="0000FF"/>
                </a:solidFill>
              </a:rPr>
              <a:t>와</a:t>
            </a:r>
            <a:r>
              <a:rPr lang="en" sz="2400"/>
              <a:t>, 유니코드, </a:t>
            </a:r>
            <a:r>
              <a:rPr lang="en" sz="2400">
                <a:solidFill>
                  <a:srgbClr val="0000FF"/>
                </a:solidFill>
              </a:rPr>
              <a:t>를</a:t>
            </a:r>
            <a:r>
              <a:rPr lang="en" sz="2400"/>
              <a:t>]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Tokenizer: Dynamic Programming</a:t>
            </a:r>
            <a:endParaRPr/>
          </a:p>
        </p:txBody>
      </p:sp>
      <p:graphicFrame>
        <p:nvGraphicFramePr>
          <p:cNvPr id="213" name="Google Shape;213;p35"/>
          <p:cNvGraphicFramePr/>
          <p:nvPr/>
        </p:nvGraphicFramePr>
        <p:xfrm>
          <a:off x="6338" y="182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{31B2A3EA-6C9A-41C2-95E3-6FB58293D2AB}</a:tableStyleId>
              </a:tblPr>
              <a:tblGrid>
                <a:gridCol w="79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8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0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7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3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57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89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2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Rank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트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위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터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좋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지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1</a:t>
                      </a:r>
                      <a:endParaRPr sz="1000" b="1"/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트P*</a:t>
                      </a:r>
                      <a:endParaRPr sz="1000"/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2.08</a:t>
                      </a:r>
                      <a:endParaRPr sz="1000"/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트위P*</a:t>
                      </a:r>
                      <a:endParaRPr sz="1000"/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2.56</a:t>
                      </a:r>
                      <a:endParaRPr sz="1000"/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트위터P</a:t>
                      </a:r>
                      <a:endParaRPr sz="1000"/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1.17</a:t>
                      </a:r>
                      <a:endParaRPr sz="1000"/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트위터P/좋A</a:t>
                      </a:r>
                      <a:endParaRPr sz="1000"/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2.31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트위터P/좋A/지E</a:t>
                      </a:r>
                      <a:endParaRPr sz="1000"/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2.50</a:t>
                      </a:r>
                      <a:endParaRPr sz="1000"/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2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트P*/위N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3.06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트P*/위N/터N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3.54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트위터P/좋P*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3.01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트위터P/좋A/지P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2.50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3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트위P*/터N 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3.55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트위터좋P*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3.58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트위터P/좋A/지V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2.80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4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트P*/위터P*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4.36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트P*/위N/터N/좋A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4.12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트위터P/좋A/지J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2.80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5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트위P*/터N/좋A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4.13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트위터P/좋P*/지J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3.30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4" name="Google Shape;214;p35"/>
          <p:cNvSpPr txBox="1"/>
          <p:nvPr/>
        </p:nvSpPr>
        <p:spPr>
          <a:xfrm>
            <a:off x="44225" y="1229675"/>
            <a:ext cx="50937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트위터(Twitter) 좋지(is good)</a:t>
            </a:r>
            <a:endParaRPr/>
          </a:p>
        </p:txBody>
      </p:sp>
      <p:sp>
        <p:nvSpPr>
          <p:cNvPr id="215" name="Google Shape;215;p35"/>
          <p:cNvSpPr txBox="1"/>
          <p:nvPr/>
        </p:nvSpPr>
        <p:spPr>
          <a:xfrm>
            <a:off x="529675" y="4301350"/>
            <a:ext cx="79857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P</a:t>
            </a:r>
            <a:r>
              <a:rPr lang="en" sz="1600"/>
              <a:t>ronoun, </a:t>
            </a:r>
            <a:r>
              <a:rPr lang="en" sz="1600" b="1"/>
              <a:t>N</a:t>
            </a:r>
            <a:r>
              <a:rPr lang="en" sz="1600"/>
              <a:t>oun, </a:t>
            </a:r>
            <a:r>
              <a:rPr lang="en" sz="1600" b="1"/>
              <a:t>*</a:t>
            </a:r>
            <a:r>
              <a:rPr lang="en" sz="1600"/>
              <a:t>Unknown, </a:t>
            </a:r>
            <a:r>
              <a:rPr lang="en" sz="1600" b="1"/>
              <a:t>A</a:t>
            </a:r>
            <a:r>
              <a:rPr lang="en" sz="1600"/>
              <a:t>djective, </a:t>
            </a:r>
            <a:r>
              <a:rPr lang="en" sz="1600" b="1"/>
              <a:t>V</a:t>
            </a:r>
            <a:r>
              <a:rPr lang="en" sz="1600"/>
              <a:t>erb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 b="1">
                <a:solidFill>
                  <a:schemeClr val="dk1"/>
                </a:solidFill>
              </a:rPr>
              <a:t>E</a:t>
            </a:r>
            <a:r>
              <a:rPr lang="en" sz="1600">
                <a:solidFill>
                  <a:schemeClr val="dk1"/>
                </a:solidFill>
              </a:rPr>
              <a:t>omi (verb-adj suffix)</a:t>
            </a:r>
            <a:r>
              <a:rPr lang="en" sz="1600"/>
              <a:t>, </a:t>
            </a:r>
            <a:r>
              <a:rPr lang="en" sz="1600" b="1"/>
              <a:t>J</a:t>
            </a:r>
            <a:r>
              <a:rPr lang="en" sz="1600"/>
              <a:t>osa (noun suffix)</a:t>
            </a:r>
            <a:endParaRPr sz="16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Twitter-korean-text adds part-of-speech tags in the process of tokenization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Utils</a:t>
            </a:r>
            <a:endParaRPr/>
          </a:p>
        </p:txBody>
      </p:sp>
      <p:sp>
        <p:nvSpPr>
          <p:cNvPr id="221" name="Google Shape;221;p3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roid Sans"/>
              <a:buChar char="●"/>
            </a:pPr>
            <a:r>
              <a:rPr lang="en" sz="2400">
                <a:latin typeface="Droid Sans"/>
                <a:ea typeface="Droid Sans"/>
                <a:cs typeface="Droid Sans"/>
                <a:sym typeface="Droid Sans"/>
              </a:rPr>
              <a:t>Hangul</a:t>
            </a:r>
            <a:r>
              <a:rPr lang="en" sz="24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: 헐 ⟺ ㅎ + ㅓ + ㄹ</a:t>
            </a:r>
            <a:endParaRPr sz="240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roid Sans"/>
              <a:buChar char="●"/>
            </a:pPr>
            <a:r>
              <a:rPr lang="en" sz="2400">
                <a:latin typeface="Droid Sans"/>
                <a:ea typeface="Droid Sans"/>
                <a:cs typeface="Droid Sans"/>
                <a:sym typeface="Droid Sans"/>
              </a:rPr>
              <a:t>Korean Conjugation</a:t>
            </a:r>
            <a:r>
              <a:rPr lang="en" sz="24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: 가다, 가고, 가니, 가서, 갈, ...</a:t>
            </a:r>
            <a:endParaRPr sz="240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roid Sans"/>
              <a:buChar char="●"/>
            </a:pPr>
            <a:r>
              <a:rPr lang="en" sz="2400">
                <a:latin typeface="Droid Sans"/>
                <a:ea typeface="Droid Sans"/>
                <a:cs typeface="Droid Sans"/>
                <a:sym typeface="Droid Sans"/>
              </a:rPr>
              <a:t>Korean Dictionary</a:t>
            </a:r>
            <a:r>
              <a:rPr lang="en" sz="24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: words </a:t>
            </a:r>
            <a:endParaRPr sz="240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18288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roid Sans"/>
              <a:buChar char="●"/>
            </a:pPr>
            <a:r>
              <a:rPr lang="en" sz="24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nouns</a:t>
            </a:r>
            <a:endParaRPr sz="240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22860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roid Sans"/>
              <a:buChar char="○"/>
            </a:pPr>
            <a:r>
              <a:rPr lang="en" sz="24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Politicians, K-POP, Pokemon names, ...</a:t>
            </a:r>
            <a:endParaRPr sz="240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18288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roid Sans"/>
              <a:buChar char="●"/>
            </a:pPr>
            <a:r>
              <a:rPr lang="en" sz="24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verbs</a:t>
            </a:r>
            <a:endParaRPr sz="240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18288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roid Sans"/>
              <a:buChar char="●"/>
            </a:pPr>
            <a:r>
              <a:rPr lang="en" sz="24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adjectives</a:t>
            </a:r>
            <a:endParaRPr sz="24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Stemmer</a:t>
            </a:r>
            <a:endParaRPr/>
          </a:p>
        </p:txBody>
      </p:sp>
      <p:sp>
        <p:nvSpPr>
          <p:cNvPr id="227" name="Google Shape;227;p3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Stems Adjectives and Verbs into dictionary forms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새로운 (like new), 새로울 (will be new) </a:t>
            </a:r>
            <a:r>
              <a:rPr lang="en" sz="2000">
                <a:latin typeface="Droid Sans"/>
                <a:ea typeface="Droid Sans"/>
                <a:cs typeface="Droid Sans"/>
                <a:sym typeface="Droid Sans"/>
              </a:rPr>
              <a:t>→</a:t>
            </a:r>
            <a:r>
              <a:rPr lang="en"/>
              <a:t> 새롭다 (new)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먹었다 (ate), 먹을 (will eat), 먹을지도 모르는(may be eating) </a:t>
            </a:r>
            <a:r>
              <a:rPr lang="en" sz="2000">
                <a:latin typeface="Droid Sans"/>
                <a:ea typeface="Droid Sans"/>
                <a:cs typeface="Droid Sans"/>
                <a:sym typeface="Droid Sans"/>
              </a:rPr>
              <a:t>→</a:t>
            </a:r>
            <a:r>
              <a:rPr lang="en"/>
              <a:t> 먹다 (eat)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Kaggle </a:t>
            </a:r>
            <a:endParaRPr dirty="0"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b="1" dirty="0" err="1"/>
              <a:t>자연어처리</a:t>
            </a:r>
            <a:r>
              <a:rPr lang="en-US" altLang="ko-KR" b="1" dirty="0"/>
              <a:t>(</a:t>
            </a:r>
            <a:r>
              <a:rPr lang="en" altLang="ko-KR" b="1" dirty="0"/>
              <a:t>NLP)</a:t>
            </a:r>
            <a:r>
              <a:rPr lang="ko-KR" altLang="en-US" b="1" dirty="0"/>
              <a:t>와 관련된 </a:t>
            </a:r>
            <a:r>
              <a:rPr lang="ko-KR" altLang="en-US" b="1" dirty="0" err="1"/>
              <a:t>캐글</a:t>
            </a:r>
            <a:r>
              <a:rPr lang="ko-KR" altLang="en-US" b="1" dirty="0"/>
              <a:t> 경진대회</a:t>
            </a:r>
            <a:endParaRPr lang="en-US" altLang="ko-KR" b="1" dirty="0"/>
          </a:p>
          <a:p>
            <a:pPr marL="114300" indent="0">
              <a:buNone/>
            </a:pPr>
            <a:endParaRPr lang="ko-KR" altLang="en-US" b="1" dirty="0"/>
          </a:p>
          <a:p>
            <a:r>
              <a:rPr lang="en" altLang="ko-KR" dirty="0">
                <a:hlinkClick r:id="rId3"/>
              </a:rPr>
              <a:t>Sentiment Analysis on Movie Reviews | Kaggle</a:t>
            </a:r>
            <a:endParaRPr lang="en" altLang="ko-KR" dirty="0"/>
          </a:p>
          <a:p>
            <a:r>
              <a:rPr lang="en" altLang="ko-KR" dirty="0">
                <a:hlinkClick r:id="rId4"/>
              </a:rPr>
              <a:t>Toxic Comment Classification Challenge | Kaggle</a:t>
            </a:r>
            <a:endParaRPr lang="en" altLang="ko-KR" dirty="0"/>
          </a:p>
          <a:p>
            <a:r>
              <a:rPr lang="en" altLang="ko-KR" dirty="0">
                <a:hlinkClick r:id="rId5"/>
              </a:rPr>
              <a:t>Spooky Author Identification | Kaggle</a:t>
            </a:r>
            <a:endParaRPr lang="en" altLang="ko-KR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845509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Phrase Extractor</a:t>
            </a:r>
            <a:endParaRPr/>
          </a:p>
        </p:txBody>
      </p:sp>
      <p:sp>
        <p:nvSpPr>
          <p:cNvPr id="233" name="Google Shape;233;p3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Adjectives, conjunctions, nouns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트위터와 좋은 유니코드</a:t>
            </a:r>
            <a:r>
              <a:rPr lang="en">
                <a:solidFill>
                  <a:srgbClr val="999999"/>
                </a:solidFill>
              </a:rPr>
              <a:t> Twitter and good Unicode</a:t>
            </a:r>
            <a:endParaRPr>
              <a:solidFill>
                <a:srgbClr val="999999"/>
              </a:solidFill>
            </a:endParaRPr>
          </a:p>
          <a:p>
            <a:pPr marL="9144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트위터 </a:t>
            </a:r>
            <a:r>
              <a:rPr lang="en">
                <a:solidFill>
                  <a:srgbClr val="999999"/>
                </a:solidFill>
              </a:rPr>
              <a:t>Twitter</a:t>
            </a:r>
            <a:endParaRPr>
              <a:solidFill>
                <a:srgbClr val="999999"/>
              </a:solidFill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유니코드 </a:t>
            </a:r>
            <a:r>
              <a:rPr lang="en">
                <a:solidFill>
                  <a:srgbClr val="999999"/>
                </a:solidFill>
              </a:rPr>
              <a:t>Unicode</a:t>
            </a:r>
            <a:endParaRPr>
              <a:solidFill>
                <a:srgbClr val="999999"/>
              </a:solidFill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좋은 유니코드</a:t>
            </a:r>
            <a:r>
              <a:rPr lang="en">
                <a:solidFill>
                  <a:srgbClr val="999999"/>
                </a:solidFill>
              </a:rPr>
              <a:t> Good Unicode</a:t>
            </a:r>
            <a:endParaRPr>
              <a:solidFill>
                <a:srgbClr val="999999"/>
              </a:solidFill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트위터와 좋은 유니코드</a:t>
            </a:r>
            <a:r>
              <a:rPr lang="en"/>
              <a:t> </a:t>
            </a:r>
            <a:r>
              <a:rPr lang="en">
                <a:solidFill>
                  <a:srgbClr val="999999"/>
                </a:solidFill>
              </a:rPr>
              <a:t>Twitter and good Unicode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239" name="Google Shape;239;p3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 b="1"/>
              <a:t>How to read Korean alphabet, Hangul.</a:t>
            </a:r>
            <a:endParaRPr sz="3000" b="1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 b="1"/>
              <a:t>Challenges in Korean Text Processing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 b="1"/>
              <a:t>How does twitter-korean-text work?</a:t>
            </a:r>
            <a:endParaRPr sz="3000" b="1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What to do with twitter-korean-text</a:t>
            </a:r>
            <a:endParaRPr sz="3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Korean Search Index</a:t>
            </a:r>
            <a:endParaRPr/>
          </a:p>
        </p:txBody>
      </p:sp>
      <p:sp>
        <p:nvSpPr>
          <p:cNvPr id="245" name="Google Shape;245;p40"/>
          <p:cNvSpPr/>
          <p:nvPr/>
        </p:nvSpPr>
        <p:spPr>
          <a:xfrm>
            <a:off x="358975" y="1804225"/>
            <a:ext cx="2607174" cy="2153790"/>
          </a:xfrm>
          <a:prstGeom prst="flowChartMultidocumen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Korean text/tweets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트위터</a:t>
            </a:r>
            <a:r>
              <a:rPr lang="en">
                <a:solidFill>
                  <a:srgbClr val="FF0000"/>
                </a:solidFill>
              </a:rPr>
              <a:t>와</a:t>
            </a:r>
            <a:r>
              <a:rPr lang="en"/>
              <a:t> 유니코드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유니코드</a:t>
            </a:r>
            <a:endParaRPr/>
          </a:p>
        </p:txBody>
      </p:sp>
      <p:sp>
        <p:nvSpPr>
          <p:cNvPr id="246" name="Google Shape;246;p40"/>
          <p:cNvSpPr/>
          <p:nvPr/>
        </p:nvSpPr>
        <p:spPr>
          <a:xfrm>
            <a:off x="3543025" y="2531625"/>
            <a:ext cx="1842000" cy="69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.tokenize(text)</a:t>
            </a:r>
            <a:endParaRPr/>
          </a:p>
        </p:txBody>
      </p:sp>
      <p:sp>
        <p:nvSpPr>
          <p:cNvPr id="247" name="Google Shape;247;p40"/>
          <p:cNvSpPr/>
          <p:nvPr/>
        </p:nvSpPr>
        <p:spPr>
          <a:xfrm>
            <a:off x="5961900" y="1804225"/>
            <a:ext cx="2607174" cy="2153790"/>
          </a:xfrm>
          <a:prstGeom prst="flowChartMultidocumen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Index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트위터 -&gt; 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유니코드 -&gt; 1,2</a:t>
            </a:r>
            <a:endParaRPr/>
          </a:p>
        </p:txBody>
      </p:sp>
      <p:cxnSp>
        <p:nvCxnSpPr>
          <p:cNvPr id="248" name="Google Shape;248;p40"/>
          <p:cNvCxnSpPr>
            <a:stCxn id="245" idx="3"/>
            <a:endCxn id="246" idx="1"/>
          </p:cNvCxnSpPr>
          <p:nvPr/>
        </p:nvCxnSpPr>
        <p:spPr>
          <a:xfrm>
            <a:off x="2966149" y="2881120"/>
            <a:ext cx="57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40"/>
          <p:cNvCxnSpPr>
            <a:stCxn id="246" idx="3"/>
            <a:endCxn id="247" idx="1"/>
          </p:cNvCxnSpPr>
          <p:nvPr/>
        </p:nvCxnSpPr>
        <p:spPr>
          <a:xfrm>
            <a:off x="5385025" y="2881125"/>
            <a:ext cx="57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 Trends from Korean Tweets</a:t>
            </a:r>
            <a:endParaRPr/>
          </a:p>
        </p:txBody>
      </p:sp>
      <p:sp>
        <p:nvSpPr>
          <p:cNvPr id="255" name="Google Shape;255;p41"/>
          <p:cNvSpPr/>
          <p:nvPr/>
        </p:nvSpPr>
        <p:spPr>
          <a:xfrm>
            <a:off x="358975" y="1804225"/>
            <a:ext cx="2607174" cy="2153790"/>
          </a:xfrm>
          <a:prstGeom prst="flowChartMultidocumen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Korean text/tweets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트위터</a:t>
            </a:r>
            <a:r>
              <a:rPr lang="en">
                <a:solidFill>
                  <a:srgbClr val="FF0000"/>
                </a:solidFill>
              </a:rPr>
              <a:t>와</a:t>
            </a:r>
            <a:r>
              <a:rPr lang="en"/>
              <a:t> 유니코드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유니코드</a:t>
            </a:r>
            <a:endParaRPr/>
          </a:p>
        </p:txBody>
      </p:sp>
      <p:sp>
        <p:nvSpPr>
          <p:cNvPr id="256" name="Google Shape;256;p41"/>
          <p:cNvSpPr/>
          <p:nvPr/>
        </p:nvSpPr>
        <p:spPr>
          <a:xfrm>
            <a:off x="3390625" y="2531625"/>
            <a:ext cx="1548600" cy="69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.tokenize(text)</a:t>
            </a:r>
            <a:endParaRPr/>
          </a:p>
        </p:txBody>
      </p:sp>
      <p:cxnSp>
        <p:nvCxnSpPr>
          <p:cNvPr id="257" name="Google Shape;257;p41"/>
          <p:cNvCxnSpPr>
            <a:stCxn id="255" idx="3"/>
            <a:endCxn id="256" idx="1"/>
          </p:cNvCxnSpPr>
          <p:nvPr/>
        </p:nvCxnSpPr>
        <p:spPr>
          <a:xfrm>
            <a:off x="2966149" y="2881120"/>
            <a:ext cx="42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8" name="Google Shape;258;p41"/>
          <p:cNvSpPr/>
          <p:nvPr/>
        </p:nvSpPr>
        <p:spPr>
          <a:xfrm>
            <a:off x="5309475" y="2531625"/>
            <a:ext cx="1548600" cy="69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.extractPhrase</a:t>
            </a:r>
            <a:br>
              <a:rPr lang="en"/>
            </a:br>
            <a:r>
              <a:rPr lang="en"/>
              <a:t>(tokens)</a:t>
            </a:r>
            <a:endParaRPr/>
          </a:p>
        </p:txBody>
      </p:sp>
      <p:cxnSp>
        <p:nvCxnSpPr>
          <p:cNvPr id="259" name="Google Shape;259;p41"/>
          <p:cNvCxnSpPr>
            <a:stCxn id="256" idx="3"/>
            <a:endCxn id="258" idx="1"/>
          </p:cNvCxnSpPr>
          <p:nvPr/>
        </p:nvCxnSpPr>
        <p:spPr>
          <a:xfrm>
            <a:off x="4939225" y="2881125"/>
            <a:ext cx="37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0" name="Google Shape;260;p41"/>
          <p:cNvSpPr/>
          <p:nvPr/>
        </p:nvSpPr>
        <p:spPr>
          <a:xfrm>
            <a:off x="7228325" y="2531625"/>
            <a:ext cx="1548600" cy="69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Trending: </a:t>
            </a:r>
            <a:br>
              <a:rPr lang="en"/>
            </a:br>
            <a:r>
              <a:rPr lang="en"/>
              <a:t>유니코드</a:t>
            </a:r>
            <a:endParaRPr/>
          </a:p>
        </p:txBody>
      </p:sp>
      <p:cxnSp>
        <p:nvCxnSpPr>
          <p:cNvPr id="261" name="Google Shape;261;p41"/>
          <p:cNvCxnSpPr>
            <a:stCxn id="258" idx="3"/>
            <a:endCxn id="260" idx="1"/>
          </p:cNvCxnSpPr>
          <p:nvPr/>
        </p:nvCxnSpPr>
        <p:spPr>
          <a:xfrm>
            <a:off x="6858075" y="2881125"/>
            <a:ext cx="37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out which political figure is mentioned more</a:t>
            </a:r>
            <a:endParaRPr/>
          </a:p>
        </p:txBody>
      </p:sp>
      <p:sp>
        <p:nvSpPr>
          <p:cNvPr id="267" name="Google Shape;267;p42"/>
          <p:cNvSpPr/>
          <p:nvPr/>
        </p:nvSpPr>
        <p:spPr>
          <a:xfrm>
            <a:off x="358975" y="1804225"/>
            <a:ext cx="2607174" cy="2153790"/>
          </a:xfrm>
          <a:prstGeom prst="flowChartMultidocumen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Korean text/tweets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박근혜</a:t>
            </a:r>
            <a:r>
              <a:rPr lang="en">
                <a:solidFill>
                  <a:srgbClr val="FF0000"/>
                </a:solidFill>
              </a:rPr>
              <a:t>가</a:t>
            </a:r>
            <a:r>
              <a:rPr lang="en"/>
              <a:t> ...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문재인</a:t>
            </a:r>
            <a:r>
              <a:rPr lang="en">
                <a:solidFill>
                  <a:srgbClr val="FF0000"/>
                </a:solidFill>
              </a:rPr>
              <a:t>이</a:t>
            </a:r>
            <a:r>
              <a:rPr lang="en"/>
              <a:t> …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안철수</a:t>
            </a:r>
            <a:r>
              <a:rPr lang="en">
                <a:solidFill>
                  <a:srgbClr val="FF0000"/>
                </a:solidFill>
              </a:rPr>
              <a:t>를</a:t>
            </a:r>
            <a:r>
              <a:rPr lang="en"/>
              <a:t> ...</a:t>
            </a:r>
            <a:endParaRPr/>
          </a:p>
        </p:txBody>
      </p:sp>
      <p:sp>
        <p:nvSpPr>
          <p:cNvPr id="268" name="Google Shape;268;p42"/>
          <p:cNvSpPr/>
          <p:nvPr/>
        </p:nvSpPr>
        <p:spPr>
          <a:xfrm>
            <a:off x="3390625" y="2531625"/>
            <a:ext cx="1548600" cy="69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.tokenize(text)</a:t>
            </a:r>
            <a:endParaRPr/>
          </a:p>
        </p:txBody>
      </p:sp>
      <p:cxnSp>
        <p:nvCxnSpPr>
          <p:cNvPr id="269" name="Google Shape;269;p42"/>
          <p:cNvCxnSpPr>
            <a:stCxn id="267" idx="3"/>
            <a:endCxn id="268" idx="1"/>
          </p:cNvCxnSpPr>
          <p:nvPr/>
        </p:nvCxnSpPr>
        <p:spPr>
          <a:xfrm>
            <a:off x="2966149" y="2881120"/>
            <a:ext cx="42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" name="Google Shape;270;p42"/>
          <p:cNvSpPr/>
          <p:nvPr/>
        </p:nvSpPr>
        <p:spPr>
          <a:xfrm>
            <a:off x="3390625" y="1399350"/>
            <a:ext cx="1548600" cy="69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noun dictionary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(if needed)</a:t>
            </a:r>
            <a:endParaRPr/>
          </a:p>
        </p:txBody>
      </p:sp>
      <p:cxnSp>
        <p:nvCxnSpPr>
          <p:cNvPr id="271" name="Google Shape;271;p42"/>
          <p:cNvCxnSpPr>
            <a:stCxn id="270" idx="2"/>
            <a:endCxn id="268" idx="0"/>
          </p:cNvCxnSpPr>
          <p:nvPr/>
        </p:nvCxnSpPr>
        <p:spPr>
          <a:xfrm>
            <a:off x="4164925" y="2098350"/>
            <a:ext cx="0" cy="43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2" name="Google Shape;272;p42"/>
          <p:cNvSpPr/>
          <p:nvPr/>
        </p:nvSpPr>
        <p:spPr>
          <a:xfrm>
            <a:off x="5262250" y="2531625"/>
            <a:ext cx="1548600" cy="69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aggregate</a:t>
            </a:r>
            <a:endParaRPr/>
          </a:p>
        </p:txBody>
      </p:sp>
      <p:cxnSp>
        <p:nvCxnSpPr>
          <p:cNvPr id="273" name="Google Shape;273;p42"/>
          <p:cNvCxnSpPr>
            <a:stCxn id="268" idx="3"/>
            <a:endCxn id="272" idx="1"/>
          </p:cNvCxnSpPr>
          <p:nvPr/>
        </p:nvCxnSpPr>
        <p:spPr>
          <a:xfrm>
            <a:off x="4939225" y="2881125"/>
            <a:ext cx="32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4" name="Google Shape;274;p42"/>
          <p:cNvSpPr/>
          <p:nvPr/>
        </p:nvSpPr>
        <p:spPr>
          <a:xfrm>
            <a:off x="7133875" y="2362839"/>
            <a:ext cx="1548600" cy="10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박근혜 25k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문재인 24k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안철수 20k</a:t>
            </a:r>
            <a:endParaRPr/>
          </a:p>
        </p:txBody>
      </p:sp>
      <p:cxnSp>
        <p:nvCxnSpPr>
          <p:cNvPr id="275" name="Google Shape;275;p42"/>
          <p:cNvCxnSpPr>
            <a:stCxn id="272" idx="3"/>
            <a:endCxn id="274" idx="1"/>
          </p:cNvCxnSpPr>
          <p:nvPr/>
        </p:nvCxnSpPr>
        <p:spPr>
          <a:xfrm>
            <a:off x="6810850" y="2881125"/>
            <a:ext cx="3231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6" name="Google Shape;276;p42"/>
          <p:cNvCxnSpPr/>
          <p:nvPr/>
        </p:nvCxnSpPr>
        <p:spPr>
          <a:xfrm rot="10800000">
            <a:off x="1466675" y="3573675"/>
            <a:ext cx="430800" cy="7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" name="Google Shape;277;p42"/>
          <p:cNvSpPr txBox="1"/>
          <p:nvPr/>
        </p:nvSpPr>
        <p:spPr>
          <a:xfrm>
            <a:off x="1867300" y="4242075"/>
            <a:ext cx="33525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Noun suffixes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many other NLP tasks</a:t>
            </a:r>
            <a:endParaRPr/>
          </a:p>
        </p:txBody>
      </p:sp>
      <p:sp>
        <p:nvSpPr>
          <p:cNvPr id="283" name="Google Shape;283;p4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Sentiment analysis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Machine translation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Brand recognition analysis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Feature extraction for machine learning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289" name="Google Shape;289;p4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 b="1"/>
              <a:t>How to read Korean alphabet, Hangul</a:t>
            </a:r>
            <a:endParaRPr sz="3000" b="1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 b="1"/>
              <a:t>Challenges in Korean Text Processing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 b="1"/>
              <a:t>How does twitter-korean-text work?</a:t>
            </a:r>
            <a:endParaRPr sz="3000" b="1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 b="1"/>
              <a:t>What to do with twitter-korean-text</a:t>
            </a:r>
            <a:endParaRPr sz="3000" b="1"/>
          </a:p>
        </p:txBody>
      </p:sp>
      <p:sp>
        <p:nvSpPr>
          <p:cNvPr id="290" name="Google Shape;290;p44"/>
          <p:cNvSpPr txBox="1"/>
          <p:nvPr/>
        </p:nvSpPr>
        <p:spPr>
          <a:xfrm>
            <a:off x="553500" y="3702500"/>
            <a:ext cx="8037000" cy="11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https://github.com/twitter/twitter-korean-text</a:t>
            </a:r>
            <a:endParaRPr sz="3000"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튜토리얼</a:t>
            </a:r>
            <a:r>
              <a:rPr lang="ko-KR" altLang="en-US" dirty="0"/>
              <a:t> 개요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311700" y="1015998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b="1" dirty="0"/>
              <a:t>파트</a:t>
            </a:r>
            <a:r>
              <a:rPr lang="en-US" altLang="ko-KR" b="1" dirty="0"/>
              <a:t>1 </a:t>
            </a:r>
          </a:p>
          <a:p>
            <a:pPr lvl="1"/>
            <a:r>
              <a:rPr lang="ko-KR" altLang="en-US" dirty="0"/>
              <a:t>초보자를 대상으로 기본 자연어 처리를 다룬다</a:t>
            </a:r>
            <a:r>
              <a:rPr lang="en-US" altLang="ko-KR" dirty="0"/>
              <a:t>.</a:t>
            </a:r>
          </a:p>
          <a:p>
            <a:pPr marL="114300" indent="0">
              <a:buNone/>
            </a:pPr>
            <a:endParaRPr lang="en-US" altLang="ko-KR" dirty="0"/>
          </a:p>
          <a:p>
            <a:r>
              <a:rPr lang="ko-KR" altLang="en-US" b="1" dirty="0"/>
              <a:t>파트 </a:t>
            </a:r>
            <a:r>
              <a:rPr lang="en-US" altLang="ko-KR" b="1" dirty="0"/>
              <a:t>2,3</a:t>
            </a:r>
          </a:p>
          <a:p>
            <a:pPr lvl="1"/>
            <a:r>
              <a:rPr lang="en" altLang="ko-KR" dirty="0"/>
              <a:t>Word2Vec</a:t>
            </a:r>
            <a:r>
              <a:rPr lang="ko-KR" altLang="en-US" dirty="0"/>
              <a:t>을 사용하여 모델을 학습시키는 방법과 감정 분석에 단어 벡터를 사용하는 방법을 본다</a:t>
            </a:r>
          </a:p>
          <a:p>
            <a:pPr lvl="1"/>
            <a:r>
              <a:rPr lang="ko-KR" altLang="en-US" dirty="0"/>
              <a:t>파트 </a:t>
            </a:r>
            <a:r>
              <a:rPr lang="en-US" altLang="ko-KR" dirty="0"/>
              <a:t>3 </a:t>
            </a:r>
            <a:r>
              <a:rPr lang="ko-KR" altLang="en-US" dirty="0"/>
              <a:t>은 레시피를 제공하지 않고 </a:t>
            </a:r>
            <a:r>
              <a:rPr lang="en" altLang="ko-KR" dirty="0"/>
              <a:t>Word2Vec</a:t>
            </a:r>
            <a:r>
              <a:rPr lang="ko-KR" altLang="en-US" dirty="0"/>
              <a:t>을 사용하는 몇가지 방법을 실험해본다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파트</a:t>
            </a:r>
            <a:r>
              <a:rPr lang="en-US" altLang="ko-KR" dirty="0"/>
              <a:t>3</a:t>
            </a:r>
            <a:r>
              <a:rPr lang="ko-KR" altLang="en-US" dirty="0"/>
              <a:t>에서는 </a:t>
            </a:r>
            <a:r>
              <a:rPr lang="en" altLang="ko-KR" dirty="0"/>
              <a:t>K-means </a:t>
            </a:r>
            <a:r>
              <a:rPr lang="ko-KR" altLang="en-US" dirty="0"/>
              <a:t>알고리즘을 사용해 </a:t>
            </a:r>
            <a:r>
              <a:rPr lang="ko-KR" altLang="en-US" dirty="0" err="1"/>
              <a:t>군집화를</a:t>
            </a:r>
            <a:r>
              <a:rPr lang="ko-KR" altLang="en-US" dirty="0"/>
              <a:t> 해본다</a:t>
            </a:r>
          </a:p>
          <a:p>
            <a:pPr lvl="1"/>
            <a:r>
              <a:rPr lang="ko-KR" altLang="en-US" dirty="0"/>
              <a:t>긍정과 부정 리뷰가 섞여있는 </a:t>
            </a:r>
            <a:r>
              <a:rPr lang="en-US" altLang="ko-KR" dirty="0"/>
              <a:t>100,000</a:t>
            </a:r>
            <a:r>
              <a:rPr lang="ko-KR" altLang="en-US" dirty="0"/>
              <a:t>개의 </a:t>
            </a:r>
            <a:r>
              <a:rPr lang="en" altLang="ko-KR" dirty="0"/>
              <a:t>IMDB</a:t>
            </a:r>
            <a:r>
              <a:rPr lang="ko-KR" altLang="en-US" dirty="0"/>
              <a:t>감정 분석 데이터 셋을 통해 목표를 달성해본다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0173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3200" b="1" dirty="0"/>
              <a:t>평가 </a:t>
            </a:r>
            <a:r>
              <a:rPr lang="en-US" altLang="ko-KR" sz="3200" b="1" dirty="0"/>
              <a:t>- </a:t>
            </a:r>
            <a:r>
              <a:rPr lang="en" altLang="ko-KR" sz="3200" b="1" dirty="0"/>
              <a:t>ROC </a:t>
            </a:r>
            <a:r>
              <a:rPr lang="ko-KR" altLang="en-US" sz="3200" b="1" dirty="0"/>
              <a:t>커브</a:t>
            </a:r>
            <a:r>
              <a:rPr lang="en-US" altLang="ko-KR" sz="3200" b="1" dirty="0"/>
              <a:t>(</a:t>
            </a:r>
            <a:r>
              <a:rPr lang="en" altLang="ko-KR" sz="3200" b="1" dirty="0"/>
              <a:t>Receiver-Operating Characteristic curve)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ko-KR" dirty="0"/>
              <a:t>TPR(True Positive Rate)</a:t>
            </a:r>
            <a:r>
              <a:rPr lang="ko-KR" altLang="en-US" dirty="0"/>
              <a:t>과 </a:t>
            </a:r>
            <a:r>
              <a:rPr lang="en" altLang="ko-KR" dirty="0"/>
              <a:t>FPR(False Positive Rate)</a:t>
            </a:r>
            <a:r>
              <a:rPr lang="ko-KR" altLang="en-US" dirty="0"/>
              <a:t>을 각각 </a:t>
            </a:r>
            <a:r>
              <a:rPr lang="en" altLang="ko-KR" dirty="0" err="1"/>
              <a:t>x,y</a:t>
            </a:r>
            <a:r>
              <a:rPr lang="en" altLang="ko-KR" dirty="0"/>
              <a:t> </a:t>
            </a:r>
            <a:r>
              <a:rPr lang="ko-KR" altLang="en-US" dirty="0"/>
              <a:t>축으로 놓은 그래프</a:t>
            </a:r>
          </a:p>
          <a:p>
            <a:r>
              <a:rPr lang="ko-KR" altLang="en-US" dirty="0"/>
              <a:t>민감도 </a:t>
            </a:r>
            <a:r>
              <a:rPr lang="en" altLang="ko-KR" dirty="0"/>
              <a:t>TPR</a:t>
            </a:r>
          </a:p>
          <a:p>
            <a:pPr lvl="1"/>
            <a:r>
              <a:rPr lang="en" altLang="ko-KR" dirty="0"/>
              <a:t>1</a:t>
            </a:r>
            <a:r>
              <a:rPr lang="ko-KR" altLang="en-US" dirty="0"/>
              <a:t>인 케이스에 대해 </a:t>
            </a:r>
            <a:r>
              <a:rPr lang="en-US" altLang="ko-KR" dirty="0"/>
              <a:t>1</a:t>
            </a:r>
            <a:r>
              <a:rPr lang="ko-KR" altLang="en-US" dirty="0"/>
              <a:t>로 예측한 비율</a:t>
            </a:r>
          </a:p>
          <a:p>
            <a:pPr lvl="1"/>
            <a:r>
              <a:rPr lang="ko-KR" altLang="en-US" dirty="0"/>
              <a:t>암환자를 진찰해서 암이라고 진단함</a:t>
            </a:r>
          </a:p>
          <a:p>
            <a:r>
              <a:rPr lang="ko-KR" altLang="en-US" dirty="0"/>
              <a:t>특이도 </a:t>
            </a:r>
            <a:r>
              <a:rPr lang="en" altLang="ko-KR" dirty="0"/>
              <a:t>FPR</a:t>
            </a:r>
          </a:p>
          <a:p>
            <a:pPr lvl="1"/>
            <a:r>
              <a:rPr lang="en" altLang="ko-KR" dirty="0"/>
              <a:t>0</a:t>
            </a:r>
            <a:r>
              <a:rPr lang="ko-KR" altLang="en-US" dirty="0"/>
              <a:t>인 케이스에 대해 </a:t>
            </a:r>
            <a:r>
              <a:rPr lang="en-US" altLang="ko-KR" dirty="0"/>
              <a:t>1</a:t>
            </a:r>
            <a:r>
              <a:rPr lang="ko-KR" altLang="en-US" dirty="0"/>
              <a:t>로 잘못 예측한 비율</a:t>
            </a:r>
          </a:p>
          <a:p>
            <a:pPr lvl="1"/>
            <a:r>
              <a:rPr lang="ko-KR" altLang="en-US" dirty="0"/>
              <a:t>암환자가 아닌데 암이라고 진단함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3200" b="1" dirty="0"/>
              <a:t>평가 </a:t>
            </a:r>
            <a:r>
              <a:rPr lang="en-US" altLang="ko-KR" sz="3200" b="1" dirty="0"/>
              <a:t>- </a:t>
            </a:r>
            <a:r>
              <a:rPr lang="en" altLang="ko-KR" sz="3200" b="1" dirty="0"/>
              <a:t>ROC </a:t>
            </a:r>
            <a:r>
              <a:rPr lang="ko-KR" altLang="en-US" sz="3200" b="1" dirty="0"/>
              <a:t>커브</a:t>
            </a:r>
            <a:r>
              <a:rPr lang="en-US" altLang="ko-KR" sz="3200" b="1" dirty="0"/>
              <a:t>(</a:t>
            </a:r>
            <a:r>
              <a:rPr lang="en" altLang="ko-KR" sz="3200" b="1" dirty="0"/>
              <a:t>Receiver-Operating Characteristic curve)</a:t>
            </a:r>
          </a:p>
        </p:txBody>
      </p:sp>
      <p:pic>
        <p:nvPicPr>
          <p:cNvPr id="2050" name="Picture 2" descr="http://www.cbgstat.com/method_ROC_curve/images/ROC_curve_Snap8.gif">
            <a:extLst>
              <a:ext uri="{FF2B5EF4-FFF2-40B4-BE49-F238E27FC236}">
                <a16:creationId xmlns:a16="http://schemas.microsoft.com/office/drawing/2014/main" id="{7377DE67-34AE-6446-81BF-2A2DD1DF6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38" y="1627322"/>
            <a:ext cx="2692772" cy="275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997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altLang="ko-KR" b="1" dirty="0"/>
              <a:t>Google's Word2Vec for movie reviews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How to read Korean alphabet, Hangul</a:t>
            </a:r>
            <a:endParaRPr sz="30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 dirty="0"/>
              <a:t>Challenges in Korean Text Processing</a:t>
            </a:r>
            <a:endParaRPr sz="30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 dirty="0"/>
              <a:t>How does twitter-</a:t>
            </a:r>
            <a:r>
              <a:rPr lang="en" sz="3000" dirty="0" err="1"/>
              <a:t>korean</a:t>
            </a:r>
            <a:r>
              <a:rPr lang="en" sz="3000" dirty="0"/>
              <a:t>-text work?</a:t>
            </a:r>
            <a:endParaRPr sz="30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 dirty="0"/>
              <a:t>What to do with twitter-</a:t>
            </a:r>
            <a:r>
              <a:rPr lang="en" sz="3000" dirty="0" err="1"/>
              <a:t>korean</a:t>
            </a:r>
            <a:r>
              <a:rPr lang="en" sz="3000" dirty="0"/>
              <a:t>-text</a:t>
            </a:r>
            <a:endParaRPr sz="3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 descr="File:Hunmin jeong-eum.jpg"/>
          <p:cNvPicPr preferRelativeResize="0"/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2712175" y="-388775"/>
            <a:ext cx="6431825" cy="74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Hangul 한글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57375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Korean alphabet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Created by Sejong the Great in 1443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Consonants iconically represent the</a:t>
            </a:r>
            <a:br>
              <a:rPr lang="en" sz="2400"/>
            </a:br>
            <a:r>
              <a:rPr lang="en" sz="2400"/>
              <a:t>shape of tongue and throat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Vowels represent the Earth (yin), the Sun (yang), and the Human (in).</a:t>
            </a:r>
            <a:endParaRPr sz="240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950" y="502550"/>
            <a:ext cx="2775850" cy="396252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6288825" y="4465075"/>
            <a:ext cx="27759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Sejong the Great</a:t>
            </a:r>
            <a:endParaRPr sz="18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Hangul Consonants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3" name="Google Shape;93;p17" descr="hangul_history-feature"/>
          <p:cNvPicPr preferRelativeResize="0"/>
          <p:nvPr/>
        </p:nvPicPr>
        <p:blipFill rotWithShape="1">
          <a:blip r:embed="rId3">
            <a:alphaModFix/>
          </a:blip>
          <a:srcRect b="1280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3860700" y="205975"/>
            <a:ext cx="4826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http://hantype.co/the-drama-of-creating-hangul/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1121</Words>
  <Application>Microsoft Macintosh PowerPoint</Application>
  <PresentationFormat>화면 슬라이드 쇼(16:9)</PresentationFormat>
  <Paragraphs>241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Arial</vt:lpstr>
      <vt:lpstr>Open Sans</vt:lpstr>
      <vt:lpstr>Droid Sans</vt:lpstr>
      <vt:lpstr>Impact</vt:lpstr>
      <vt:lpstr>Consolas</vt:lpstr>
      <vt:lpstr>Economica</vt:lpstr>
      <vt:lpstr>Calibri</vt:lpstr>
      <vt:lpstr>Luxe</vt:lpstr>
      <vt:lpstr>NLP- STUDY</vt:lpstr>
      <vt:lpstr>자연어처리란? </vt:lpstr>
      <vt:lpstr>Kaggle </vt:lpstr>
      <vt:lpstr>튜토리얼 개요</vt:lpstr>
      <vt:lpstr>평가 - ROC 커브(Receiver-Operating Characteristic curve)</vt:lpstr>
      <vt:lpstr>평가 - ROC 커브(Receiver-Operating Characteristic curve)</vt:lpstr>
      <vt:lpstr>Google's Word2Vec for movie reviews</vt:lpstr>
      <vt:lpstr>Hangul 한글</vt:lpstr>
      <vt:lpstr>Hangul Consonants</vt:lpstr>
      <vt:lpstr>Mnemonics</vt:lpstr>
      <vt:lpstr>Hangul Vowels</vt:lpstr>
      <vt:lpstr>Hangul Character Composition</vt:lpstr>
      <vt:lpstr>Hangul words</vt:lpstr>
      <vt:lpstr>Guess the word!</vt:lpstr>
      <vt:lpstr>PowerPoint 프레젠테이션</vt:lpstr>
      <vt:lpstr>Hangul Jamo</vt:lpstr>
      <vt:lpstr>Syllables</vt:lpstr>
      <vt:lpstr>Takeaways</vt:lpstr>
      <vt:lpstr>Special difficulties in Korean processing</vt:lpstr>
      <vt:lpstr>Korean Twitter Trends</vt:lpstr>
      <vt:lpstr>Why?!</vt:lpstr>
      <vt:lpstr>Tokenized</vt:lpstr>
      <vt:lpstr>Takeaways</vt:lpstr>
      <vt:lpstr>PowerPoint 프레젠테이션</vt:lpstr>
      <vt:lpstr>Normalizer</vt:lpstr>
      <vt:lpstr>Tokenizer</vt:lpstr>
      <vt:lpstr>Tokenizer: Dynamic Programming</vt:lpstr>
      <vt:lpstr>Utils</vt:lpstr>
      <vt:lpstr>Stemmer</vt:lpstr>
      <vt:lpstr>Phrase Extractor</vt:lpstr>
      <vt:lpstr>Takeaways</vt:lpstr>
      <vt:lpstr>Build Korean Search Index</vt:lpstr>
      <vt:lpstr>Detect Trends from Korean Tweets</vt:lpstr>
      <vt:lpstr>Find out which political figure is mentioned more</vt:lpstr>
      <vt:lpstr>And many other NLP tasks</vt:lpstr>
      <vt:lpstr>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NLP- STUDY</dc:title>
  <cp:lastModifiedBy>이동훈</cp:lastModifiedBy>
  <cp:revision>2</cp:revision>
  <dcterms:modified xsi:type="dcterms:W3CDTF">2018-09-13T17:40:35Z</dcterms:modified>
</cp:coreProperties>
</file>